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70" r:id="rId6"/>
    <p:sldId id="267" r:id="rId7"/>
    <p:sldId id="273" r:id="rId8"/>
    <p:sldId id="265" r:id="rId9"/>
    <p:sldId id="266" r:id="rId10"/>
    <p:sldId id="271" r:id="rId11"/>
    <p:sldId id="268" r:id="rId12"/>
    <p:sldId id="272" r:id="rId13"/>
    <p:sldId id="258" r:id="rId14"/>
    <p:sldId id="274" r:id="rId15"/>
    <p:sldId id="275" r:id="rId16"/>
    <p:sldId id="276" r:id="rId17"/>
    <p:sldId id="277" r:id="rId18"/>
    <p:sldId id="278" r:id="rId19"/>
    <p:sldId id="279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>
      <p:cViewPr varScale="1">
        <p:scale>
          <a:sx n="74" d="100"/>
          <a:sy n="74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1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21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1101-6FF8-4FCC-AF48-7DE6690A69F2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DAA042-F81A-44C4-BB3D-266F729A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457200"/>
            <a:ext cx="5826719" cy="2133600"/>
          </a:xfrm>
        </p:spPr>
        <p:txBody>
          <a:bodyPr/>
          <a:lstStyle/>
          <a:p>
            <a:r>
              <a:rPr lang="fa-IR" sz="4800" dirty="0" smtClean="0">
                <a:solidFill>
                  <a:srgbClr val="0070C0"/>
                </a:solidFill>
                <a:latin typeface="Algerian" panose="04020705040A02060702" pitchFamily="82" charset="0"/>
                <a:cs typeface="B Titr" panose="00000700000000000000" pitchFamily="2" charset="-78"/>
              </a:rPr>
              <a:t>بسم الله الرحمن الرحیم</a:t>
            </a:r>
            <a:endParaRPr lang="en-US" sz="4800" dirty="0">
              <a:solidFill>
                <a:srgbClr val="0070C0"/>
              </a:solidFill>
              <a:latin typeface="Algerian" panose="04020705040A02060702" pitchFamily="82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خونریزی های غیرطبیعی</a:t>
            </a:r>
          </a:p>
          <a:p>
            <a:r>
              <a:rPr lang="fa-IR" sz="2500" dirty="0" smtClean="0">
                <a:solidFill>
                  <a:srgbClr val="0070C0"/>
                </a:solidFill>
                <a:cs typeface="B Titr" panose="00000700000000000000" pitchFamily="2" charset="-78"/>
              </a:rPr>
              <a:t>دکتر مریم خاکبازان خوش</a:t>
            </a:r>
          </a:p>
          <a:p>
            <a:r>
              <a:rPr lang="fa-IR" sz="2200" dirty="0">
                <a:solidFill>
                  <a:srgbClr val="0070C0"/>
                </a:solidFill>
                <a:cs typeface="B Titr" panose="00000700000000000000" pitchFamily="2" charset="-78"/>
              </a:rPr>
              <a:t>بهمن 1398</a:t>
            </a:r>
          </a:p>
          <a:p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0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7696201" cy="54317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a-IR" sz="5100" b="1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                                    </a:t>
            </a:r>
            <a:r>
              <a:rPr lang="fa-IR" sz="51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موارد </a:t>
            </a:r>
            <a:r>
              <a:rPr lang="fa-IR" sz="5100" dirty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نیازمند بررسی بیشتر</a:t>
            </a:r>
            <a:endParaRPr lang="fa-IR" sz="5100" b="1" dirty="0" smtClean="0">
              <a:solidFill>
                <a:schemeClr val="accent4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2-خونریزی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زیاد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ایدیوپاتیک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دوران یائسگی یا دوران باروری به صورت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منوراژی،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هیپرمنوره، پلی منوره و منومتروراژی 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تشخیص:خونریزی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غیرطبیعی رحمی همراه با تخمک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گذاری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رد بارداری و سپس تجویز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تجویز مفنامیک اسید هر 8 ساعت 250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میلیگرم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صورتی که خونریزی کنترل نشد مدروکسی پروژسترون استات روزانه 10 </a:t>
            </a:r>
            <a:endParaRPr lang="fa-IR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میلیگرم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از روز 12-15 قاعدگی به مدت 12-14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endParaRPr lang="fa-IR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ارجاع در موارد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عدم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پاسخ به درمان و ادامه خونریزی زیاد به مدت سه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دوره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وجود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ضایعه مشکوک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قابل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مشاهده یا توده در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معاینه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پاپ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اسمیر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غیرطبیعی</a:t>
            </a: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خونریزی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حین انجام 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وجود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بیماری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سیستمیک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همراه </a:t>
            </a:r>
            <a:endParaRPr lang="fa-IR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برای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بررسی ریسک سرطان آندومتر </a:t>
            </a:r>
            <a:r>
              <a:rPr lang="fa-I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بیوپسی </a:t>
            </a:r>
            <a:r>
              <a:rPr lang="fa-IR" sz="3700" b="1" dirty="0">
                <a:latin typeface="Arial" panose="020B0604020202020204" pitchFamily="34" charset="0"/>
                <a:cs typeface="Arial" panose="020B0604020202020204" pitchFamily="34" charset="0"/>
              </a:rPr>
              <a:t>یا کورتاژ آندومتر.</a:t>
            </a:r>
          </a:p>
          <a:p>
            <a:pPr algn="r" rtl="1"/>
            <a:endParaRPr lang="en-US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2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914400"/>
            <a:ext cx="83820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موارد </a:t>
            </a:r>
            <a:r>
              <a:rPr lang="fa-IR" sz="2800" dirty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نیازمند بررسی بیشتر</a:t>
            </a: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3-خونریزی غیرطبیعی واژینال به صورت الیگومنوره،آمنوره ،هیپرمنوره 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معمولا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بدون علائم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PMS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تشخیص: اختلال قاعدگی ناشی از فقدان تخمک گذاری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اقدامات: رد حاملگی، درمان با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بخصوص اگر نیاز به پیشگیری از بارداری نیز مطرح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باشد یا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ترکیبات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پروژسترونی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( روزانه 10 میلی گرم مدروکسی پروژسترون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استات از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زمان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مراجعه بیمار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به مدت 12 تا 14روز و ادامه درمان تا سه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ماه)</a:t>
            </a: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ارجاع در صورت عدم پاسخ به درمان در دوره درمانی سه ماهه </a:t>
            </a: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7010401" cy="5660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                      </a:t>
            </a:r>
            <a:r>
              <a:rPr lang="fa-IR" sz="24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موارد </a:t>
            </a:r>
            <a:r>
              <a:rPr lang="fa-IR" sz="2400" dirty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نیازمند بررسی بیشتر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خونریزی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غیرطبیعی در دوره بارداری یا احتمال بارداری(تاخیر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قاعدگی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کمتر از سه ماه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بررسی بارداری و در صورت قطعی شدن بارداری اقدام طبق پروتوکل </a:t>
            </a:r>
          </a:p>
          <a:p>
            <a:pPr marL="0" indent="0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مادران باردار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نیازمند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بررسی علل خونریزی در بارداری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شامل: سقط، حاملگی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خارج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رحمی، پره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ویا و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5-تاخیر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قاعدگی بین 3 تا 12 ماه:</a:t>
            </a:r>
          </a:p>
          <a:p>
            <a:pPr marL="0" indent="0" algn="r" rtl="1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نیازمند بررسی علل آمنوره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بررسی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از نظر احتمال بارداری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، بی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نظمی قاعدگی و آمنوره غیر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بارداری،علائم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پیش یائسگی و....با توجه به شرایط سنی و شرح حال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مراجعه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کننده.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381000"/>
            <a:ext cx="8229600" cy="55927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                                          موارد طبیعی:</a:t>
            </a:r>
          </a:p>
          <a:p>
            <a:pPr marL="0" indent="0" algn="r" rtl="1">
              <a:buNone/>
            </a:pPr>
            <a:endParaRPr lang="fa-IR" sz="2800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خونریزی قاعدگی طبیعی در دوره باروری یا دوره پره منوپوز یا آمنوره ناشی از منوپوز.</a:t>
            </a: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بی نظمی و اختلال قاعدگی در دوره پره منوپوزبدون عامل خطر یا بیماری همراه، بدون </a:t>
            </a: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خونریزی شدید</a:t>
            </a:r>
          </a:p>
          <a:p>
            <a:pPr marL="0" indent="0" algn="r" rtl="1">
              <a:buNone/>
            </a:pP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یائسگی: تاخیر قاعدگی(آمنوره) بیش از یکسال</a:t>
            </a:r>
          </a:p>
          <a:p>
            <a:pPr marL="0" indent="0" algn="r" rtl="1">
              <a:buNone/>
            </a:pPr>
            <a:endParaRPr lang="fa-I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اقدامات: توصیه به رژیم غذایی مناسب و متعادل و تمرینات ورزشی منظم، پرهیز از سیگار و الکل،</a:t>
            </a: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کنترل وزن،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آموزش باروری سالم درصورت 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لزوم، آموزش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تمرینات 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کگل، آموزش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درمورد پدیده </a:t>
            </a:r>
            <a:endParaRPr lang="fa-I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طبیعی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منوپوز و خونریزی های دوران 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یائسگی، معاینه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و آموزش سالانه 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مشاوره، آموزش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نحوه </a:t>
            </a:r>
            <a:endParaRPr lang="fa-I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شیوه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زندگی </a:t>
            </a: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سالم.</a:t>
            </a:r>
            <a:endParaRPr lang="fa-I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بررسی علائم </a:t>
            </a:r>
            <a:r>
              <a:rPr lang="fa-IR" sz="1900" b="1" dirty="0">
                <a:latin typeface="Arial" panose="020B0604020202020204" pitchFamily="34" charset="0"/>
                <a:cs typeface="Arial" panose="020B0604020202020204" pitchFamily="34" charset="0"/>
              </a:rPr>
              <a:t>و عوارض یائسگی طبق پروتوکل یائسگی.</a:t>
            </a:r>
          </a:p>
          <a:p>
            <a:pPr marL="0" indent="0" algn="r" rtl="1">
              <a:buNone/>
            </a:pPr>
            <a:endParaRPr lang="fa-IR" sz="1800" dirty="0" smtClean="0"/>
          </a:p>
        </p:txBody>
      </p:sp>
    </p:spTree>
    <p:extLst>
      <p:ext uri="{BB962C8B-B14F-4D97-AF65-F5344CB8AC3E}">
        <p14:creationId xmlns:p14="http://schemas.microsoft.com/office/powerpoint/2010/main" val="1441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05" t="18494" r="18379" b="17740"/>
          <a:stretch/>
        </p:blipFill>
        <p:spPr>
          <a:xfrm>
            <a:off x="396024" y="88721"/>
            <a:ext cx="8062175" cy="654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1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89" t="38542" r="18817" b="17708"/>
          <a:stretch/>
        </p:blipFill>
        <p:spPr>
          <a:xfrm>
            <a:off x="609599" y="1270000"/>
            <a:ext cx="7848600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3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05" t="18494" r="19579" b="36870"/>
          <a:stretch/>
        </p:blipFill>
        <p:spPr>
          <a:xfrm>
            <a:off x="838200" y="1274293"/>
            <a:ext cx="7315201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5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05" t="21255" r="23181" b="19230"/>
          <a:stretch/>
        </p:blipFill>
        <p:spPr>
          <a:xfrm>
            <a:off x="685800" y="1066800"/>
            <a:ext cx="7151245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0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71" t="44635" r="23215" b="17105"/>
          <a:stretch/>
        </p:blipFill>
        <p:spPr>
          <a:xfrm>
            <a:off x="1295400" y="1752600"/>
            <a:ext cx="685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173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05" t="20619" r="20781" b="28369"/>
          <a:stretch/>
        </p:blipFill>
        <p:spPr>
          <a:xfrm>
            <a:off x="838200" y="1143000"/>
            <a:ext cx="7010401" cy="46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347713" cy="1320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accent3"/>
                </a:solidFill>
                <a:cs typeface="B Titr" panose="00000700000000000000" pitchFamily="2" charset="-78"/>
              </a:rPr>
              <a:t>تعریف خونریزی غیرطبیعی</a:t>
            </a:r>
            <a:endParaRPr lang="en-US" sz="3600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latin typeface="AngsanaUPC" panose="02020603050405020304" pitchFamily="18" charset="-34"/>
                <a:cs typeface="B Titr" panose="00000700000000000000" pitchFamily="2" charset="-78"/>
              </a:rPr>
              <a:t>هرگونه خونریزی که از نظر حجم،مدت و زمان خونریزی</a:t>
            </a:r>
            <a:r>
              <a:rPr lang="fa-IR" dirty="0">
                <a:latin typeface="AngsanaUPC" panose="02020603050405020304" pitchFamily="18" charset="-34"/>
                <a:cs typeface="B Titr" panose="00000700000000000000" pitchFamily="2" charset="-78"/>
              </a:rPr>
              <a:t> طبیعی نباشد</a:t>
            </a:r>
            <a:r>
              <a:rPr lang="fa-IR" dirty="0" smtClean="0">
                <a:latin typeface="AngsanaUPC" panose="02020603050405020304" pitchFamily="18" charset="-34"/>
                <a:cs typeface="B Titr" panose="00000700000000000000" pitchFamily="2" charset="-78"/>
              </a:rPr>
              <a:t>    </a:t>
            </a:r>
            <a:r>
              <a:rPr lang="en-US" sz="3600" dirty="0" smtClean="0">
                <a:solidFill>
                  <a:schemeClr val="accent4"/>
                </a:solidFill>
                <a:latin typeface="AngsanaUPC" panose="02020603050405020304" pitchFamily="18" charset="-34"/>
                <a:cs typeface="B Titr" panose="00000700000000000000" pitchFamily="2" charset="-78"/>
              </a:rPr>
              <a:t>(abnormal uterine bleeding</a:t>
            </a:r>
            <a:r>
              <a:rPr lang="en-US" sz="3600" dirty="0">
                <a:solidFill>
                  <a:schemeClr val="accent4"/>
                </a:solidFill>
                <a:latin typeface="AngsanaUPC" panose="02020603050405020304" pitchFamily="18" charset="-34"/>
                <a:cs typeface="B Titr" panose="00000700000000000000" pitchFamily="2" charset="-78"/>
              </a:rPr>
              <a:t>)</a:t>
            </a:r>
            <a:r>
              <a:rPr lang="fa-IR" sz="3600" dirty="0" smtClean="0">
                <a:solidFill>
                  <a:schemeClr val="accent4"/>
                </a:solidFill>
                <a:latin typeface="AngsanaUPC" panose="02020603050405020304" pitchFamily="18" charset="-34"/>
                <a:cs typeface="B Titr" panose="00000700000000000000" pitchFamily="2" charset="-78"/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  <a:latin typeface="AngsanaUPC" panose="02020603050405020304" pitchFamily="18" charset="-34"/>
                <a:cs typeface="B Titr" panose="00000700000000000000" pitchFamily="2" charset="-78"/>
              </a:rPr>
              <a:t>AUB</a:t>
            </a:r>
            <a:r>
              <a:rPr lang="fa-IR" dirty="0" smtClean="0">
                <a:latin typeface="AngsanaUPC" panose="02020603050405020304" pitchFamily="18" charset="-34"/>
                <a:cs typeface="B Titr" panose="00000700000000000000" pitchFamily="2" charset="-78"/>
              </a:rPr>
              <a:t> تعریف می شود.</a:t>
            </a: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و شامل: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پلی منوره، اولیگومنوره، منوراژی، متروراژی، منومتروراژی ، </a:t>
            </a: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لکه بینی در طول سیکل و یا بعد از مقاربت می باشد.</a:t>
            </a:r>
          </a:p>
        </p:txBody>
      </p:sp>
    </p:spTree>
    <p:extLst>
      <p:ext uri="{BB962C8B-B14F-4D97-AF65-F5344CB8AC3E}">
        <p14:creationId xmlns:p14="http://schemas.microsoft.com/office/powerpoint/2010/main" val="15106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6781800" cy="5404773"/>
          </a:xfrm>
        </p:spPr>
        <p:txBody>
          <a:bodyPr/>
          <a:lstStyle/>
          <a:p>
            <a:pPr marL="0" indent="0" algn="r" rtl="1"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با تشکر از توجه شما</a:t>
            </a:r>
          </a:p>
          <a:p>
            <a:pPr marL="0" indent="0" algn="r" rtl="1">
              <a:buNone/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موفق و سلامت باشید</a:t>
            </a:r>
            <a:endParaRPr lang="en-US" sz="54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42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00" y="1076443"/>
            <a:ext cx="8382000" cy="5745163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پلی منوره </a:t>
            </a:r>
            <a:r>
              <a:rPr lang="fa-IR" dirty="0" smtClean="0"/>
              <a:t>: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سیکل قاعدگی کمتر از 25 روز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4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اولیگومنوره</a:t>
            </a:r>
            <a:r>
              <a:rPr lang="fa-IR" dirty="0" smtClean="0"/>
              <a:t>: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سیکل قاعدگی بیشتر از 35 روز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4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منوراژی</a:t>
            </a:r>
            <a:r>
              <a:rPr lang="fa-IR" dirty="0" smtClean="0"/>
              <a:t>: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حجم خونریزی بیشتر از 80سی سی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4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متروراژی</a:t>
            </a:r>
            <a:r>
              <a:rPr lang="fa-IR" dirty="0" smtClean="0"/>
              <a:t>: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خونریزی نامنظم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4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منومتروراژی</a:t>
            </a:r>
            <a:r>
              <a:rPr lang="fa-IR" dirty="0" smtClean="0"/>
              <a:t>: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خونریزی نامنظم وشدید</a:t>
            </a:r>
          </a:p>
        </p:txBody>
      </p:sp>
    </p:spTree>
    <p:extLst>
      <p:ext uri="{BB962C8B-B14F-4D97-AF65-F5344CB8AC3E}">
        <p14:creationId xmlns:p14="http://schemas.microsoft.com/office/powerpoint/2010/main" val="40908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2057400"/>
            <a:ext cx="8382000" cy="58213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اختلال قاعدگی یکی از علائم پیش منوپوزاست که به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دلیل عدم تعادل هورمونی و تاثیر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آن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بر تخمک گذاری اتفاق می افتد و منجر به ادامه ترشح استروژن و ضخیم شدن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آندومتر</a:t>
            </a: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و در نتیجه خونریزی نامنظم و لکه بینی میشود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 در اغلب موارد خونریزی غیرطبیعی در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دوره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پری منوپوزبه دلیل اختلال در تخمک گذاری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است.</a:t>
            </a: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2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334" y="3124200"/>
            <a:ext cx="8229600" cy="5440363"/>
          </a:xfrm>
        </p:spPr>
        <p:txBody>
          <a:bodyPr>
            <a:normAutofit/>
          </a:bodyPr>
          <a:lstStyle/>
          <a:p>
            <a:pPr algn="ctr" rtl="1"/>
            <a:r>
              <a:rPr lang="fa-IR" sz="6600" dirty="0" smtClean="0">
                <a:cs typeface="B Titr" panose="00000700000000000000" pitchFamily="2" charset="-78"/>
              </a:rPr>
              <a:t>مدیریت خونریزی ها</a:t>
            </a:r>
            <a:endParaRPr lang="en-US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59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905000"/>
            <a:ext cx="8153400" cy="46482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خونریزی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شدید ناگهانی(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acute bleeding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) با اختلال در علائم 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حیاتی 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تشخیص: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اختلال همودینامیک یا شوک هموراژیک به علت خونریزی حاد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اقدام: 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انجام اقدامات اولیه برای اصلاح وضعیت همودینامیک و ارجاع  فوری به سطح 2 </a:t>
            </a:r>
          </a:p>
          <a:p>
            <a:pPr marL="0" indent="0" algn="r" rtl="1">
              <a:buNone/>
            </a:pPr>
            <a:endParaRPr lang="fa-I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8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347713" cy="1320800"/>
          </a:xfrm>
        </p:spPr>
        <p:txBody>
          <a:bodyPr/>
          <a:lstStyle/>
          <a:p>
            <a:r>
              <a:rPr lang="fa-IR" sz="4000" dirty="0">
                <a:cs typeface="B Titr" panose="00000700000000000000" pitchFamily="2" charset="-78"/>
              </a:rPr>
              <a:t>موارد نیازمند ارجاع شامل</a:t>
            </a:r>
            <a:r>
              <a:rPr lang="fa-IR" dirty="0"/>
              <a:t>: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1-سابقه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اختلال انعقادی یا اختلالات خونریزی دهنده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امکان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وجود بیماری زمینه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ای، ارجاع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به پزشک بر حسب نوع مشکل زمینه ای.</a:t>
            </a:r>
          </a:p>
          <a:p>
            <a:pPr marL="0" indent="0">
              <a:buNone/>
            </a:pP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2-خونریزی حین انجام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ارجاع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جهت بررسی های لازم از جمله سونوگرافی ترانس واژینال وتعیین میزان ریسک بر اساس ضخامت آندومتر.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3-خونریزی همراه با مصرف تاموکسیفن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ارجاع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برای بیوپسی آندومتر بعنوان رده اول اقدام تشخیصی.</a:t>
            </a:r>
          </a:p>
          <a:p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-1295400" y="914400"/>
            <a:ext cx="8686800" cy="5715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4-هرگونه خونریزی یا لکه بینی بعد از 6 ماه قطع قاعدگی در دوران یائسگی بدون </a:t>
            </a:r>
            <a:endParaRPr 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استفاده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از هرگونه هورمون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درمانی</a:t>
            </a:r>
          </a:p>
          <a:p>
            <a:pPr marL="0" indent="0" algn="r" rtl="1">
              <a:buNone/>
            </a:pPr>
            <a:endParaRPr 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-خونریزی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غیرطبیعی پس از یائسگی قطعی با یا بدون استفاده از هورمون درمانی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جایگزین</a:t>
            </a:r>
          </a:p>
          <a:p>
            <a:pPr marL="0" indent="0" algn="r" rtl="1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-وجود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ضایعه مشکوک قابل مشاهده یا توده لکنی در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معاینه</a:t>
            </a:r>
          </a:p>
          <a:p>
            <a:pPr marL="0" indent="0" algn="r" rtl="1">
              <a:buNone/>
            </a:pPr>
            <a:endParaRPr 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-خونریزی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غیر طبیعی و اختلال قاعدگی در دوره پری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منوپوز بعلاوه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وجود عامل خطر </a:t>
            </a:r>
            <a:endParaRPr 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سرطان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رحم( عدم تخمک گذاری طولانی،سابقه خانوادگی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سرطانها ،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چاقی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، دیابت و</a:t>
            </a:r>
          </a:p>
          <a:p>
            <a:pPr marL="0" indent="0" algn="r" rtl="1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فشارخون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بالا)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یا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وجود بیماری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سیستمیک دیگر.</a:t>
            </a: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 در موارد 4تا7 :ارجاع برای سونوگرافی ترانس واژینال و تعیین میزان ریسک بر اساس </a:t>
            </a:r>
            <a:endParaRPr 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ضخامت آندومتر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و بررسی از نظر هیپرپلازی آندومتر یا بدخیمی های رحم یا دهانه رحم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</a:p>
          <a:p>
            <a:pPr marL="0" indent="0" algn="r" rtl="1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ضایعات 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خوش </a:t>
            </a: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خیم رحم و دهانه رحم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0" y="638033"/>
            <a:ext cx="8610600" cy="6248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               </a:t>
            </a:r>
            <a:r>
              <a:rPr lang="fa-IR" sz="32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  </a:t>
            </a:r>
            <a:r>
              <a:rPr lang="fa-IR" sz="3200" dirty="0" smtClean="0">
                <a:solidFill>
                  <a:schemeClr val="accent4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موارد نیازمند بررسی بیشتر</a:t>
            </a: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1-خونریزی یا لکه بینی بعد از مقاربت: </a:t>
            </a:r>
          </a:p>
          <a:p>
            <a:pPr marL="0" indent="0" algn="just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بررسی از نظر رد ضایعات خوش خیم یا بدخیم واژن و سرویکس</a:t>
            </a:r>
          </a:p>
          <a:p>
            <a:pPr marL="0" indent="0" algn="just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معاینه واژینال از نظر بررسی ضایعات دهانه رحم، خشکی واژن، واژینیت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آتروفیک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</a:p>
          <a:p>
            <a:pPr marL="0" indent="0" algn="just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سرویسیت و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پولیپ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انجام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پاپ اسمیر و نهایتا ارجاع بر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حسب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نتیجه </a:t>
            </a: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85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840</Words>
  <Application>Microsoft Office PowerPoint</Application>
  <PresentationFormat>On-screen Show (4:3)</PresentationFormat>
  <Paragraphs>117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AngsanaUPC</vt:lpstr>
      <vt:lpstr>Arial</vt:lpstr>
      <vt:lpstr>B Titr</vt:lpstr>
      <vt:lpstr>Tahoma</vt:lpstr>
      <vt:lpstr>Trebuchet MS</vt:lpstr>
      <vt:lpstr>Wingdings 3</vt:lpstr>
      <vt:lpstr>Facet</vt:lpstr>
      <vt:lpstr>بسم الله الرحمن الرحیم</vt:lpstr>
      <vt:lpstr>تعریف خونریزی غیرطبیعی</vt:lpstr>
      <vt:lpstr>PowerPoint Presentation</vt:lpstr>
      <vt:lpstr>PowerPoint Presentation</vt:lpstr>
      <vt:lpstr>PowerPoint Presentation</vt:lpstr>
      <vt:lpstr>PowerPoint Presentation</vt:lpstr>
      <vt:lpstr>موارد نیازمند ارجاع شامل: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kh23</dc:creator>
  <cp:lastModifiedBy>مریم خاکبازان</cp:lastModifiedBy>
  <cp:revision>103</cp:revision>
  <dcterms:created xsi:type="dcterms:W3CDTF">2019-12-16T07:17:01Z</dcterms:created>
  <dcterms:modified xsi:type="dcterms:W3CDTF">2020-02-10T05:47:48Z</dcterms:modified>
</cp:coreProperties>
</file>